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e7ed18ed6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e7ed18ed6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e7ed18ed6f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e7ed18ed6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e7ed18ed6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e7ed18ed6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e7ed18ed6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e7ed18ed6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e7ed18ed6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e7ed18ed6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e7ed18ed6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e7ed18ed6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7ed18ed6f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e7ed18ed6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e7ed18ed6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e7ed18ed6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TITLE_AND_BODY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" type="body"/>
          </p:nvPr>
        </p:nvSpPr>
        <p:spPr>
          <a:xfrm>
            <a:off x="311700" y="6952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2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Google Shape;20;p4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5"/>
          <p:cNvSpPr txBox="1"/>
          <p:nvPr>
            <p:ph idx="2" type="subTitle"/>
          </p:nvPr>
        </p:nvSpPr>
        <p:spPr>
          <a:xfrm>
            <a:off x="387975" y="789025"/>
            <a:ext cx="85206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311700" y="13810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6"/>
          <p:cNvSpPr txBox="1"/>
          <p:nvPr>
            <p:ph idx="3" type="subTitle"/>
          </p:nvPr>
        </p:nvSpPr>
        <p:spPr>
          <a:xfrm>
            <a:off x="386975" y="864000"/>
            <a:ext cx="83682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4" type="body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305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indent="-260350" lvl="1" marL="9144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indent="-260350" lvl="2" marL="13716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indent="-260350" lvl="3" marL="18288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indent="-260350" lvl="4" marL="22860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indent="-260350" lvl="5" marL="2743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indent="-260350" lvl="6" marL="32004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indent="-260350" lvl="7" marL="36576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indent="-260350" lvl="8" marL="41148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Google Shape;46;p1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" name="Google Shape;48;p1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13048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" name="Google Shape;50;p10"/>
          <p:cNvSpPr txBox="1"/>
          <p:nvPr>
            <p:ph idx="2" type="body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1" name="Google Shape;51;p10"/>
          <p:cNvSpPr txBox="1"/>
          <p:nvPr>
            <p:ph idx="3" type="subTitle"/>
          </p:nvPr>
        </p:nvSpPr>
        <p:spPr>
          <a:xfrm>
            <a:off x="386975" y="787800"/>
            <a:ext cx="83682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4" type="body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305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indent="-260350" lvl="1" marL="9144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indent="-260350" lvl="2" marL="13716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indent="-260350" lvl="3" marL="18288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indent="-260350" lvl="4" marL="22860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indent="-260350" lvl="5" marL="2743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indent="-260350" lvl="6" marL="32004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indent="-260350" lvl="7" marL="36576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indent="-260350" lvl="8" marL="41148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/>
        </p:txBody>
      </p:sp>
      <p:sp>
        <p:nvSpPr>
          <p:cNvPr id="53" name="Google Shape;53;p10"/>
          <p:cNvSpPr txBox="1"/>
          <p:nvPr>
            <p:ph idx="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b="0" i="0" sz="18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695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Limitations and Future Works </a:t>
            </a:r>
            <a:endParaRPr b="1" sz="2400"/>
          </a:p>
        </p:txBody>
      </p:sp>
      <p:sp>
        <p:nvSpPr>
          <p:cNvPr id="163" name="Google Shape;16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4" name="Google Shape;164;p23"/>
          <p:cNvSpPr txBox="1"/>
          <p:nvPr/>
        </p:nvSpPr>
        <p:spPr>
          <a:xfrm>
            <a:off x="4789725" y="1299320"/>
            <a:ext cx="4191000" cy="29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0" lIns="190500" spcFirstLastPara="1" rIns="0" wrap="square" tIns="0">
            <a:spAutoFit/>
          </a:bodyPr>
          <a:lstStyle/>
          <a:p>
            <a:pPr indent="-9144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Extended Training: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I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ncrease number of epochs for better convergence.</a:t>
            </a:r>
            <a:endParaRPr>
              <a:solidFill>
                <a:srgbClr val="202729"/>
              </a:solidFill>
            </a:endParaRPr>
          </a:p>
          <a:p>
            <a:pPr indent="-91440" lvl="1" marL="2286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Higher Resolution: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 Use higher resolution images for improved detail.</a:t>
            </a:r>
            <a:endParaRPr>
              <a:solidFill>
                <a:srgbClr val="202729"/>
              </a:solidFill>
            </a:endParaRPr>
          </a:p>
          <a:p>
            <a:pPr indent="-91440" lvl="1" marL="228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Model Enhancements: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 Explore advanced architectures and optimization techniques.</a:t>
            </a:r>
            <a:endParaRPr>
              <a:solidFill>
                <a:srgbClr val="202729"/>
              </a:solidFill>
            </a:endParaRPr>
          </a:p>
          <a:p>
            <a:pPr indent="-91440" lvl="1" marL="228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Data Augmentation: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 Increase diversity and resilience of training data.</a:t>
            </a:r>
            <a:endParaRPr>
              <a:solidFill>
                <a:srgbClr val="202729"/>
              </a:solidFill>
            </a:endParaRPr>
          </a:p>
          <a:p>
            <a:pPr indent="-91440" lvl="1" marL="228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Pretrained Models: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 Fine-tune pretrained models for accelerated training.</a:t>
            </a:r>
            <a:endParaRPr>
              <a:solidFill>
                <a:srgbClr val="202729"/>
              </a:solidFill>
            </a:endParaRPr>
          </a:p>
        </p:txBody>
      </p:sp>
      <p:cxnSp>
        <p:nvCxnSpPr>
          <p:cNvPr id="165" name="Google Shape;165;p23"/>
          <p:cNvCxnSpPr/>
          <p:nvPr/>
        </p:nvCxnSpPr>
        <p:spPr>
          <a:xfrm>
            <a:off x="4653075" y="888050"/>
            <a:ext cx="27900" cy="393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3"/>
          <p:cNvSpPr txBox="1"/>
          <p:nvPr/>
        </p:nvSpPr>
        <p:spPr>
          <a:xfrm>
            <a:off x="252175" y="1471670"/>
            <a:ext cx="41910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0" lIns="190500" spcFirstLastPara="1" rIns="0" wrap="square" tIns="0">
            <a:spAutoFit/>
          </a:bodyPr>
          <a:lstStyle/>
          <a:p>
            <a:pPr indent="-6604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900"/>
              <a:buFont typeface="Proxima Nova"/>
              <a:buChar char="•"/>
            </a:pPr>
            <a:r>
              <a:t/>
            </a:r>
            <a:endParaRPr b="1" sz="90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61675" y="1183475"/>
            <a:ext cx="4572000" cy="35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91440" lvl="0" marL="228600" rtl="0" algn="l"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300"/>
              <a:buChar char="•"/>
            </a:pPr>
            <a:r>
              <a:rPr b="1"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Training Duration:</a:t>
            </a: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Limited to 100 epochs due to time constraints. Potential for improved performance with more training.</a:t>
            </a:r>
            <a:endParaRPr>
              <a:solidFill>
                <a:srgbClr val="202729"/>
              </a:solidFill>
            </a:endParaRPr>
          </a:p>
          <a:p>
            <a:pPr indent="-91440" lvl="1" marL="228600" rtl="0" algn="l">
              <a:spcBef>
                <a:spcPts val="2000"/>
              </a:spcBef>
              <a:spcAft>
                <a:spcPts val="0"/>
              </a:spcAft>
              <a:buClr>
                <a:srgbClr val="202729"/>
              </a:buClr>
              <a:buSzPts val="1300"/>
              <a:buChar char="•"/>
            </a:pPr>
            <a:r>
              <a:rPr b="1"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Image Resolution:</a:t>
            </a: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Resize</a:t>
            </a: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to 128x128 pixels. Higher </a:t>
            </a: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re</a:t>
            </a: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solution images could improve detail and realism.</a:t>
            </a:r>
            <a:endParaRPr>
              <a:solidFill>
                <a:srgbClr val="202729"/>
              </a:solidFill>
            </a:endParaRPr>
          </a:p>
          <a:p>
            <a:pPr indent="-91440" lvl="1" marL="228600" rtl="0" algn="l"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300"/>
              <a:buChar char="•"/>
            </a:pPr>
            <a:r>
              <a:rPr b="1"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Artifacts:</a:t>
            </a: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Presence of artifacts in generated images. Need for enhancements in architecture or training           techniques.</a:t>
            </a:r>
            <a:endParaRPr sz="13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91440" lvl="1" marL="228600" rtl="0" algn="l"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300"/>
              <a:buChar char="•"/>
            </a:pP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lang="en-US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Age Range: </a:t>
            </a:r>
            <a:r>
              <a:rPr lang="en-US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Current age groups (18-25 and 49-60) may result in subtle changes. Testing with a broader age range could yield more noticeable transformations.</a:t>
            </a:r>
            <a:endParaRPr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>
            <a:off x="311700" y="695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5" name="Google Shape;1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-US" sz="2400"/>
              <a:t>Introduction</a:t>
            </a:r>
            <a:endParaRPr b="1" sz="2400"/>
          </a:p>
        </p:txBody>
      </p:sp>
      <p:sp>
        <p:nvSpPr>
          <p:cNvPr id="77" name="Google Shape;77;p1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228600" y="1214433"/>
            <a:ext cx="8686800" cy="25869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228600" y="1508670"/>
            <a:ext cx="4190999" cy="258678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168975" y="1308683"/>
            <a:ext cx="4191000" cy="31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0" lIns="190500" spcFirstLastPara="1" rIns="0" wrap="square" tIns="0">
            <a:spAutoFit/>
          </a:bodyPr>
          <a:lstStyle/>
          <a:p>
            <a:pPr indent="-9144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Project Aim: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Implement CycleGAN model with Instance Normalization for face aging.</a:t>
            </a:r>
            <a:endParaRPr>
              <a:solidFill>
                <a:srgbClr val="202729"/>
              </a:solidFill>
            </a:endParaRPr>
          </a:p>
          <a:p>
            <a:pPr indent="-91440" lvl="1" marL="2286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Objective: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Convert images between young and old age groups using the UTKFace dataset.</a:t>
            </a:r>
            <a:endParaRPr sz="13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91440" lvl="1" marL="2286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Many practical applications:</a:t>
            </a: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entertainment, cosmetics, digital forensics.</a:t>
            </a:r>
            <a:endParaRPr sz="13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13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4724400" y="1508670"/>
            <a:ext cx="4190999" cy="258678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4724400" y="1508670"/>
            <a:ext cx="4190999" cy="23581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4724400" y="394305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286" y="1181664"/>
            <a:ext cx="4146875" cy="229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-US" sz="2400"/>
              <a:t>Dataset</a:t>
            </a:r>
            <a:endParaRPr b="1" sz="2400"/>
          </a:p>
        </p:txBody>
      </p:sp>
      <p:sp>
        <p:nvSpPr>
          <p:cNvPr id="91" name="Google Shape;91;p16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3" name="Google Shape;93;p16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89850" y="1221895"/>
            <a:ext cx="4191000" cy="30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0" lIns="190500" spcFirstLastPara="1" rIns="0" wrap="square" tIns="0">
            <a:spAutoFit/>
          </a:bodyPr>
          <a:lstStyle/>
          <a:p>
            <a:pPr indent="-9144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Source: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UTK Face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dataset.</a:t>
            </a:r>
            <a:endParaRPr>
              <a:solidFill>
                <a:srgbClr val="202729"/>
              </a:solidFill>
            </a:endParaRPr>
          </a:p>
          <a:p>
            <a:pPr indent="-91440" lvl="1" marL="2286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Composition: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Over 20,000 facial images with age, gender, and ethnicity annotations.</a:t>
            </a:r>
            <a:endParaRPr sz="13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91440" lvl="1" marL="228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Age Groups: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Young (18-25 years) and Old (49-60 years).</a:t>
            </a:r>
            <a:endParaRPr>
              <a:solidFill>
                <a:srgbClr val="202729"/>
              </a:solidFill>
            </a:endParaRPr>
          </a:p>
          <a:p>
            <a:pPr indent="-91440" lvl="1" marL="228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Preprocessing: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endParaRPr b="0" i="0" sz="1300" u="none" cap="none" strike="noStrike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   -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Images resized to 128x128 pixels. </a:t>
            </a:r>
            <a:endParaRPr b="0" i="0" sz="1300" u="none" cap="none" strike="noStrike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   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- Normalized pixel values. </a:t>
            </a:r>
            <a:endParaRPr b="0" i="0" sz="1300" u="none" cap="none" strike="noStrike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   </a:t>
            </a:r>
            <a:r>
              <a:rPr b="0" i="0" lang="en-US" sz="1300" u="none" cap="none" strike="noStrike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- Subsampled for training efficiency.</a:t>
            </a:r>
            <a:endParaRPr>
              <a:solidFill>
                <a:srgbClr val="202729"/>
              </a:solidFill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55200"/>
            <a:ext cx="4337550" cy="11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0625" y="3205800"/>
            <a:ext cx="4260300" cy="1035602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6"/>
          <p:cNvSpPr txBox="1"/>
          <p:nvPr/>
        </p:nvSpPr>
        <p:spPr>
          <a:xfrm>
            <a:off x="5726300" y="2377475"/>
            <a:ext cx="27474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Batch A: 18-25 years old</a:t>
            </a:r>
            <a:endParaRPr b="1"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5726300" y="4509550"/>
            <a:ext cx="27474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Batch B: 49-60 years old</a:t>
            </a:r>
            <a:endParaRPr b="1" sz="15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-US" sz="2400"/>
              <a:t>Methodology: Introduction to CycleGAN</a:t>
            </a:r>
            <a:endParaRPr b="1" sz="2400"/>
          </a:p>
        </p:txBody>
      </p:sp>
      <p:sp>
        <p:nvSpPr>
          <p:cNvPr id="108" name="Google Shape;108;p17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7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0" name="Google Shape;110;p1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 Illustrates the cycle consistency loss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7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6275" y="1288338"/>
            <a:ext cx="7492926" cy="222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/>
        </p:nvSpPr>
        <p:spPr>
          <a:xfrm>
            <a:off x="385500" y="640350"/>
            <a:ext cx="83730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Unlike traditional GANs, CycleGAN can learn to translate images between two domains without needing paired examples.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63475" y="3753275"/>
            <a:ext cx="2004900" cy="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/>
              <a:t>Generators (G and F):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G maps images from domain X to domain Y.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F maps images from domain Y to domain X</a:t>
            </a:r>
            <a:endParaRPr sz="1000"/>
          </a:p>
        </p:txBody>
      </p:sp>
      <p:sp>
        <p:nvSpPr>
          <p:cNvPr id="115" name="Google Shape;115;p17"/>
          <p:cNvSpPr txBox="1"/>
          <p:nvPr/>
        </p:nvSpPr>
        <p:spPr>
          <a:xfrm>
            <a:off x="2195300" y="3753275"/>
            <a:ext cx="19503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/>
              <a:t>Discriminator </a:t>
            </a:r>
            <a:r>
              <a:rPr b="1" lang="en-US" sz="1000"/>
              <a:t>(Dx and Dy):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Dx: distinguishes between real and generated images in domain X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4943925" y="3356425"/>
            <a:ext cx="16602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/>
              <a:t> </a:t>
            </a:r>
            <a:r>
              <a:rPr b="1" lang="en-US" sz="1000"/>
              <a:t>Illustrates</a:t>
            </a:r>
            <a:r>
              <a:rPr b="1" lang="en-US" sz="1000"/>
              <a:t> the cycle    consistency loss</a:t>
            </a:r>
            <a:endParaRPr sz="1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5080000" y="3827525"/>
            <a:ext cx="30027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The </a:t>
            </a:r>
            <a:r>
              <a:rPr b="1" lang="en-US" sz="1000"/>
              <a:t>total loss function for CycleGAN</a:t>
            </a:r>
            <a:r>
              <a:rPr lang="en-US" sz="1000"/>
              <a:t> is a weighted sum of these three losses: Adversarial Loss, Cycle Consistency Loss, Identity Loss</a:t>
            </a:r>
            <a:endParaRPr sz="1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" name="Google Shape;123;p18"/>
          <p:cNvSpPr txBox="1"/>
          <p:nvPr>
            <p:ph type="title"/>
          </p:nvPr>
        </p:nvSpPr>
        <p:spPr>
          <a:xfrm>
            <a:off x="311700" y="983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-US" sz="2400"/>
              <a:t>Methodology: Generator Architecture</a:t>
            </a:r>
            <a:endParaRPr b="1" sz="2400"/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625" y="824725"/>
            <a:ext cx="5390574" cy="371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/>
        </p:nvSpPr>
        <p:spPr>
          <a:xfrm>
            <a:off x="6454050" y="344700"/>
            <a:ext cx="2567100" cy="38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50"/>
              <a:t>Input Layer:</a:t>
            </a:r>
            <a:r>
              <a:rPr lang="en-US" sz="1150"/>
              <a:t> The process starts with the input layer where the original image is fed into the network.</a:t>
            </a:r>
            <a:endParaRPr sz="11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11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50"/>
              <a:t>Feature Extraction:</a:t>
            </a:r>
            <a:r>
              <a:rPr lang="en-US" sz="1150"/>
              <a:t> Through the encoding layers, the network extracts significant features, applying instance normalization after each convolutional layer.</a:t>
            </a:r>
            <a:endParaRPr sz="11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11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50"/>
              <a:t>Transformation:</a:t>
            </a:r>
            <a:r>
              <a:rPr lang="en-US" sz="1150"/>
              <a:t> The ResNet blocks transform these features, with instance normalization ensuring consistent output quality.</a:t>
            </a:r>
            <a:endParaRPr sz="11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11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50"/>
              <a:t>Upsampling: </a:t>
            </a:r>
            <a:r>
              <a:rPr lang="en-US" sz="1150"/>
              <a:t>The decoding layers upsample these transformed features back to the image form, with instance normalization maintaining image quality.</a:t>
            </a:r>
            <a:endParaRPr sz="11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11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1150"/>
              <a:t>Output Layer:</a:t>
            </a:r>
            <a:r>
              <a:rPr lang="en-US" sz="1150"/>
              <a:t> Finally, the output layer produces the aged or rejuvenated image.</a:t>
            </a:r>
            <a:endParaRPr sz="11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130275" y="149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</a:pPr>
            <a:r>
              <a:rPr b="1"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Methodology: Discriminator Architecture</a:t>
            </a:r>
            <a:endParaRPr b="1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25" y="909825"/>
            <a:ext cx="6038176" cy="316205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/>
        </p:nvSpPr>
        <p:spPr>
          <a:xfrm>
            <a:off x="6472350" y="394500"/>
            <a:ext cx="2548800" cy="4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Input Layer:</a:t>
            </a:r>
            <a:r>
              <a:rPr lang="en-US" sz="1200"/>
              <a:t> The process starts with the input layer where the image (either real or generated) is fed into the network.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Feature Extraction: </a:t>
            </a:r>
            <a:r>
              <a:rPr lang="en-US" sz="1200"/>
              <a:t>Through the convolutional layers, the network extracts significant features, applying instance normalization and leaky ReLU activation after each layer.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Patch Classification: </a:t>
            </a:r>
            <a:r>
              <a:rPr lang="en-US" sz="1200"/>
              <a:t>The PatchGAN architecture allows the network to classify each patch of the image, focusing on fine details.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1200"/>
              <a:t>Output Layer:</a:t>
            </a:r>
            <a:r>
              <a:rPr lang="en-US" sz="1200"/>
              <a:t> The final output is a matrix of probabilities indicating the likelihood of each patch being real.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311700" y="695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0" name="Google Shape;140;p20"/>
          <p:cNvSpPr txBox="1"/>
          <p:nvPr>
            <p:ph type="title"/>
          </p:nvPr>
        </p:nvSpPr>
        <p:spPr>
          <a:xfrm>
            <a:off x="311700" y="983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980"/>
              <a:buNone/>
            </a:pPr>
            <a:r>
              <a:rPr b="1" lang="en-US" sz="2380"/>
              <a:t>Results - Qualitative: Young to Old</a:t>
            </a:r>
            <a:endParaRPr b="1" sz="238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80"/>
              <a:buNone/>
            </a:pPr>
            <a:r>
              <a:t/>
            </a:r>
            <a:endParaRPr b="1" sz="2160"/>
          </a:p>
        </p:txBody>
      </p:sp>
      <p:pic>
        <p:nvPicPr>
          <p:cNvPr id="141" name="Google Shape;1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750" y="784025"/>
            <a:ext cx="8380550" cy="400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193"/>
              <a:buFont typeface="Arial"/>
              <a:buNone/>
            </a:pPr>
            <a:r>
              <a:rPr b="1" lang="en-US" sz="2380"/>
              <a:t>Results - Qualitative: Old to Young</a:t>
            </a:r>
            <a:endParaRPr b="1" sz="23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311700" y="695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695275"/>
            <a:ext cx="8520601" cy="4101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202729"/>
                </a:solidFill>
              </a:rPr>
              <a:t>Results - Quantitative</a:t>
            </a:r>
            <a:endParaRPr b="1" sz="2400">
              <a:solidFill>
                <a:srgbClr val="20272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2"/>
          <p:cNvSpPr txBox="1"/>
          <p:nvPr>
            <p:ph idx="1" type="body"/>
          </p:nvPr>
        </p:nvSpPr>
        <p:spPr>
          <a:xfrm>
            <a:off x="121200" y="923125"/>
            <a:ext cx="4692900" cy="41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</a:pPr>
            <a:r>
              <a:rPr b="1" lang="en-US" sz="1400">
                <a:solidFill>
                  <a:srgbClr val="000000"/>
                </a:solidFill>
              </a:rPr>
              <a:t>Structural Similarity Index (SSIM):</a:t>
            </a:r>
            <a:endParaRPr b="1" sz="14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</a:pPr>
            <a:r>
              <a:rPr lang="en-US">
                <a:solidFill>
                  <a:srgbClr val="000000"/>
                </a:solidFill>
              </a:rPr>
              <a:t>Measure of image quality based on structural information.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</a:pPr>
            <a:r>
              <a:rPr lang="en-US">
                <a:solidFill>
                  <a:srgbClr val="000000"/>
                </a:solidFill>
              </a:rPr>
              <a:t>Higher scores indicate better similarity to original images.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</a:pPr>
            <a:r>
              <a:rPr b="1" lang="en-US" sz="1400">
                <a:solidFill>
                  <a:srgbClr val="000000"/>
                </a:solidFill>
              </a:rPr>
              <a:t>Scores</a:t>
            </a:r>
            <a:r>
              <a:rPr lang="en-US" sz="1400">
                <a:solidFill>
                  <a:srgbClr val="000000"/>
                </a:solidFill>
              </a:rPr>
              <a:t>:</a:t>
            </a:r>
            <a:endParaRPr sz="14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</a:pPr>
            <a:r>
              <a:rPr lang="en-US">
                <a:solidFill>
                  <a:srgbClr val="000000"/>
                </a:solidFill>
              </a:rPr>
              <a:t>Average SSIM (Young to Old): 0.6793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</a:pPr>
            <a:r>
              <a:rPr lang="en-US">
                <a:solidFill>
                  <a:srgbClr val="000000"/>
                </a:solidFill>
              </a:rPr>
              <a:t>Average SSIM (Old to Young): 0.6066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</a:pPr>
            <a:r>
              <a:rPr b="1" lang="en-US" sz="1400">
                <a:solidFill>
                  <a:srgbClr val="000000"/>
                </a:solidFill>
              </a:rPr>
              <a:t>Interpretation:</a:t>
            </a:r>
            <a:endParaRPr b="1" sz="14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</a:pPr>
            <a:r>
              <a:rPr lang="en-US">
                <a:solidFill>
                  <a:srgbClr val="000000"/>
                </a:solidFill>
              </a:rPr>
              <a:t>Higher SSIM for young to old transformation.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</a:pPr>
            <a:r>
              <a:rPr lang="en-US">
                <a:solidFill>
                  <a:srgbClr val="000000"/>
                </a:solidFill>
              </a:rPr>
              <a:t>Room for improvement in image clarity and reduction of artifacts.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56" name="Google Shape;15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4600" y="1415375"/>
            <a:ext cx="4207075" cy="2217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63D297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